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761" r:id="rId2"/>
    <p:sldId id="4870" r:id="rId3"/>
    <p:sldId id="434" r:id="rId4"/>
    <p:sldId id="327" r:id="rId5"/>
    <p:sldId id="4182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785" r:id="rId14"/>
    <p:sldId id="4087" r:id="rId15"/>
    <p:sldId id="1107" r:id="rId16"/>
    <p:sldId id="413" r:id="rId17"/>
    <p:sldId id="382" r:id="rId18"/>
    <p:sldId id="4094" r:id="rId19"/>
    <p:sldId id="1122" r:id="rId20"/>
    <p:sldId id="4784" r:id="rId21"/>
    <p:sldId id="4156" r:id="rId22"/>
    <p:sldId id="4786" r:id="rId23"/>
    <p:sldId id="4086" r:id="rId24"/>
    <p:sldId id="1108" r:id="rId25"/>
    <p:sldId id="4088" r:id="rId26"/>
    <p:sldId id="433" r:id="rId27"/>
    <p:sldId id="1120" r:id="rId28"/>
    <p:sldId id="1121" r:id="rId29"/>
    <p:sldId id="420" r:id="rId30"/>
    <p:sldId id="402" r:id="rId31"/>
    <p:sldId id="432" r:id="rId32"/>
    <p:sldId id="390" r:id="rId33"/>
    <p:sldId id="1110" r:id="rId34"/>
    <p:sldId id="1119" r:id="rId35"/>
    <p:sldId id="1116" r:id="rId36"/>
    <p:sldId id="1118" r:id="rId37"/>
    <p:sldId id="4585" r:id="rId38"/>
    <p:sldId id="4869" r:id="rId39"/>
    <p:sldId id="4090" r:id="rId40"/>
    <p:sldId id="4787" r:id="rId41"/>
    <p:sldId id="4091" r:id="rId42"/>
    <p:sldId id="422" r:id="rId43"/>
    <p:sldId id="4153" r:id="rId44"/>
    <p:sldId id="4155" r:id="rId45"/>
    <p:sldId id="4092" r:id="rId46"/>
    <p:sldId id="4093" r:id="rId47"/>
    <p:sldId id="384" r:id="rId48"/>
    <p:sldId id="427" r:id="rId49"/>
    <p:sldId id="1076" r:id="rId50"/>
    <p:sldId id="450" r:id="rId51"/>
    <p:sldId id="449" r:id="rId52"/>
    <p:sldId id="438" r:id="rId53"/>
    <p:sldId id="385" r:id="rId54"/>
    <p:sldId id="452" r:id="rId55"/>
    <p:sldId id="262" r:id="rId56"/>
    <p:sldId id="266" r:id="rId57"/>
    <p:sldId id="1114" r:id="rId58"/>
    <p:sldId id="1090" r:id="rId59"/>
    <p:sldId id="368" r:id="rId60"/>
    <p:sldId id="4658" r:id="rId61"/>
    <p:sldId id="1197" r:id="rId6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1408"/>
  </p:normalViewPr>
  <p:slideViewPr>
    <p:cSldViewPr snapToGrid="0" snapToObjects="1">
      <p:cViewPr varScale="1">
        <p:scale>
          <a:sx n="74" d="100"/>
          <a:sy n="74" d="100"/>
        </p:scale>
        <p:origin x="57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https://www.climate.gov/news-features/understanding-climate/climate-change-global-temperature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https://www.edf.org/freedom-information-act-documents-epas-greenhouse-gas-inventory?tab=executive_summary</a:t>
            </a:r>
          </a:p>
          <a:p>
            <a:r>
              <a:rPr lang="en-US" dirty="0"/>
              <a:t>formerly:</a:t>
            </a:r>
          </a:p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https://www.epa.gov/power-sector/power-sector-evolution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ia.gov/outlooks/aeo/data/browser/#/?id=8-AEO2025&amp;region=0-0&amp;cases=ref2025&amp;start=2023&amp;end=2050&amp;f=A&amp;linechart=ref2025-d032025a.6-8-AEO2025~ref2025-d032025a.7-8-AEO2025~ref2025-d032025a.8-8-AEO2025~ref2025-d032025a.9-8-AEO2025~ref2025-d032025a.10-8-AEO2025~ref2025-d032025a.11-8-AEO2025~ref2025-d032025a.12-8-AEO2025~ref2025-d032025a.13-8-AEO2025~ref2025-d032025a.14-8-AEO2025&amp;sourcekey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3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  <a:p>
            <a:r>
              <a:rPr lang="en-US" dirty="0"/>
              <a:t>2023 estimates. Global GDP was $106.17 trillion in 2023 so these are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ar5iv.labs.arxiv.org/html/2303.10130" TargetMode="Externa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dirty="0">
                <a:solidFill>
                  <a:schemeClr val="tx2"/>
                </a:solidFill>
              </a:rPr>
              <a:t>Fall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Inequality and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Northwestern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70" y="0"/>
            <a:ext cx="10515600" cy="19228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 of Benefits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80" y="1570730"/>
            <a:ext cx="5985569" cy="4351338"/>
          </a:xfrm>
        </p:spPr>
        <p:txBody>
          <a:bodyPr/>
          <a:lstStyle/>
          <a:p>
            <a:r>
              <a:rPr lang="en-US" dirty="0"/>
              <a:t>Policies already declared should limit warming to 2.5°C</a:t>
            </a:r>
          </a:p>
          <a:p>
            <a:r>
              <a:rPr lang="en-US" dirty="0"/>
              <a:t>Keeping warming even lower would yield additional global benefits of:</a:t>
            </a:r>
          </a:p>
          <a:p>
            <a:pPr lvl="1"/>
            <a:r>
              <a:rPr lang="en-US" dirty="0"/>
              <a:t>2°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$5.2T annually ($467T total)</a:t>
            </a:r>
          </a:p>
          <a:p>
            <a:pPr lvl="1"/>
            <a:r>
              <a:rPr lang="en-US" dirty="0"/>
              <a:t>1.5°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$6.8 trillion annually (605T total)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D03B7-F948-47DC-AA07-68CC6F6E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60" y="471275"/>
            <a:ext cx="4216291" cy="6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2" descr="Mauna Loa CO2">
            <a:extLst>
              <a:ext uri="{FF2B5EF4-FFF2-40B4-BE49-F238E27FC236}">
                <a16:creationId xmlns:a16="http://schemas.microsoft.com/office/drawing/2014/main" id="{0D641ACD-E775-448B-BCB8-D4580F17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6429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41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Inequality and Public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(10/14): The New Inequality,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(10/21): Economics of Immigration, Robert Gitter, Ohio Wesleyan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(10/28): Trade and Inequality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(11/04): The Black-White Wealth Gap, Jon Haveman, Exec. Director, NEED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(11/11): Climate Change Economics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(11/18): AI and Inequality Geoffrey Woglom, Amherst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29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5765149" cy="4351338"/>
          </a:xfrm>
        </p:spPr>
        <p:txBody>
          <a:bodyPr/>
          <a:lstStyle/>
          <a:p>
            <a:r>
              <a:rPr lang="en-US" dirty="0"/>
              <a:t>Pathways of greenhouse gas emissions to keep warming below 2° or 1.5°C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F5F7-CC26-4CFB-B929-6D15301C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76175"/>
            <a:ext cx="4676809" cy="67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59" y="163718"/>
            <a:ext cx="10515600" cy="10051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Glo</a:t>
            </a:r>
            <a:r>
              <a:rPr lang="en-GB" dirty="0"/>
              <a:t>bal Temperatures are Already Changing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1665980"/>
            <a:ext cx="4074602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Surface temperatures have increased </a:t>
            </a:r>
            <a:r>
              <a:rPr lang="en-US" dirty="0"/>
              <a:t>1.29°C already as of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E8D92-147B-47B5-A147-422CDE3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02" y="981984"/>
            <a:ext cx="7794928" cy="5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77" y="123960"/>
            <a:ext cx="10515600" cy="10846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</a:t>
            </a:r>
            <a:r>
              <a:rPr lang="en-GB" dirty="0"/>
              <a:t>d So Are Local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Chicago!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6AE54-7F42-44BC-8885-2251005B2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092" y="961098"/>
            <a:ext cx="7225049" cy="4062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66C9F-46F2-49DB-BB38-80034578A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883" y="5268164"/>
            <a:ext cx="6529588" cy="10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 (SCC)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74"/>
            <a:ext cx="6184900" cy="490083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Should increase over time</a:t>
            </a:r>
          </a:p>
          <a:p>
            <a:pPr>
              <a:spcAft>
                <a:spcPts val="1000"/>
              </a:spcAft>
            </a:pPr>
            <a:r>
              <a:rPr lang="en-US" dirty="0"/>
              <a:t>EPA used ~$51 per metric ton of CO</a:t>
            </a:r>
            <a:r>
              <a:rPr lang="en-US" baseline="-25000" dirty="0"/>
              <a:t>2 </a:t>
            </a:r>
            <a:r>
              <a:rPr lang="en-US" dirty="0"/>
              <a:t>until 2024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In 2024, adopted new estimate: $190</a:t>
            </a:r>
          </a:p>
          <a:p>
            <a:r>
              <a:rPr lang="en-US" dirty="0"/>
              <a:t>2025: EPA proposes elimination of SCC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OLLI Northwestern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November 11, 2025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43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through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A8895-7C5E-4761-98DE-1A679CB9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530643"/>
            <a:ext cx="11216640" cy="51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8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for the Last 25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D7E32-8C81-4F1B-ABB9-7CFA33F0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78" y="1073426"/>
            <a:ext cx="8810044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- Future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D0F1E-C9A6-4087-9AA3-82189F2B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30" y="860552"/>
            <a:ext cx="8783540" cy="5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9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questions in the chat. I will try to address questions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tomorrow: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696DD-916A-49E8-8D0B-E177BF1D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219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64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Cap Designed to Tighten over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7CB45-9E0D-4486-B80A-C1E3AC13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84" y="1348671"/>
            <a:ext cx="8003632" cy="5362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Gross State Product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087748" y="1651619"/>
            <a:ext cx="0" cy="43889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381302" y="1347973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EEA5-B4E6-12B1-BDCB-6366EE0E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xt Week:  AI Is</a:t>
            </a:r>
            <a:r>
              <a:rPr lang="en-US" dirty="0"/>
              <a:t> Getting “Smarter”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BB1B6-69DC-0E62-0667-4F1FC548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E77F23-F411-4EEE-8A21-4FD2DE79B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668" y="1433676"/>
            <a:ext cx="7441569" cy="4846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6B187-EA4B-2B77-91F6-92D7641A5A61}"/>
              </a:ext>
            </a:extLst>
          </p:cNvPr>
          <p:cNvSpPr txBox="1"/>
          <p:nvPr/>
        </p:nvSpPr>
        <p:spPr>
          <a:xfrm>
            <a:off x="3202782" y="6453092"/>
            <a:ext cx="921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Eloundo</a:t>
            </a:r>
            <a:r>
              <a:rPr lang="en-US" dirty="0"/>
              <a:t>, Manning, Mishkin, Rock (2023) </a:t>
            </a:r>
            <a:r>
              <a:rPr lang="en-US" dirty="0">
                <a:hlinkClick r:id="rId3"/>
              </a:rPr>
              <a:t>https://ar5iv.labs.arxiv.org/html/2303.10130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4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7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35259</TotalTime>
  <Words>2716</Words>
  <Application>Microsoft Office PowerPoint</Application>
  <PresentationFormat>Widescreen</PresentationFormat>
  <Paragraphs>370</Paragraphs>
  <Slides>61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Times New Roman</vt:lpstr>
      <vt:lpstr>Custom Design</vt:lpstr>
      <vt:lpstr>PowerPoint Presentation</vt:lpstr>
      <vt:lpstr> Course Schedule</vt:lpstr>
      <vt:lpstr>Climate Change Economics Sarah Jacobson, Ph.D. Williams College</vt:lpstr>
      <vt:lpstr>Credits and Disclaimer</vt:lpstr>
      <vt:lpstr>Submitting Questions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Newer Estimates of Benefits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Newer Estimates</vt:lpstr>
      <vt:lpstr>Global Temperatures are Already Changing</vt:lpstr>
      <vt:lpstr>And So Are Local Temperatures</vt:lpstr>
      <vt:lpstr>Impacts of Climate Change</vt:lpstr>
      <vt:lpstr>What Do Greenhouse Gas Emissions  Do to the Planet?</vt:lpstr>
      <vt:lpstr>How Climate Change Affects Humans</vt:lpstr>
      <vt:lpstr>Social Cost of Carbon (SCC)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through 2023</vt:lpstr>
      <vt:lpstr>US Electricity Sources for the Last 25 Years</vt:lpstr>
      <vt:lpstr>US Electricity Sources - Future Projections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Emissions Cap Designed to Tighten over Time</vt:lpstr>
      <vt:lpstr>Changes in California Gross State Product and  GHG Emissions since 2000</vt:lpstr>
      <vt:lpstr> Summary</vt:lpstr>
      <vt:lpstr>Next Week:  AI Is Getting “Smarter”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840</cp:revision>
  <cp:lastPrinted>2024-09-19T20:35:19Z</cp:lastPrinted>
  <dcterms:created xsi:type="dcterms:W3CDTF">2017-05-03T22:30:38Z</dcterms:created>
  <dcterms:modified xsi:type="dcterms:W3CDTF">2025-11-07T02:17:49Z</dcterms:modified>
</cp:coreProperties>
</file>